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66" r:id="rId3"/>
  </p:sldMasterIdLst>
  <p:notesMasterIdLst>
    <p:notesMasterId r:id="rId45"/>
  </p:notesMasterIdLst>
  <p:handoutMasterIdLst>
    <p:handoutMasterId r:id="rId46"/>
  </p:handoutMasterIdLst>
  <p:sldIdLst>
    <p:sldId id="473" r:id="rId4"/>
    <p:sldId id="389" r:id="rId5"/>
    <p:sldId id="391" r:id="rId6"/>
    <p:sldId id="392" r:id="rId7"/>
    <p:sldId id="393" r:id="rId8"/>
    <p:sldId id="394" r:id="rId9"/>
    <p:sldId id="396" r:id="rId10"/>
    <p:sldId id="397" r:id="rId11"/>
    <p:sldId id="395" r:id="rId12"/>
    <p:sldId id="398" r:id="rId13"/>
    <p:sldId id="399" r:id="rId14"/>
    <p:sldId id="400" r:id="rId15"/>
    <p:sldId id="401" r:id="rId16"/>
    <p:sldId id="402" r:id="rId17"/>
    <p:sldId id="403" r:id="rId18"/>
    <p:sldId id="404" r:id="rId19"/>
    <p:sldId id="405" r:id="rId20"/>
    <p:sldId id="406" r:id="rId21"/>
    <p:sldId id="407" r:id="rId22"/>
    <p:sldId id="408" r:id="rId23"/>
    <p:sldId id="409" r:id="rId24"/>
    <p:sldId id="410" r:id="rId25"/>
    <p:sldId id="411" r:id="rId26"/>
    <p:sldId id="412" r:id="rId27"/>
    <p:sldId id="413" r:id="rId28"/>
    <p:sldId id="414" r:id="rId29"/>
    <p:sldId id="415" r:id="rId30"/>
    <p:sldId id="416" r:id="rId31"/>
    <p:sldId id="417" r:id="rId32"/>
    <p:sldId id="418" r:id="rId33"/>
    <p:sldId id="419" r:id="rId34"/>
    <p:sldId id="420" r:id="rId35"/>
    <p:sldId id="421" r:id="rId36"/>
    <p:sldId id="422" r:id="rId37"/>
    <p:sldId id="423" r:id="rId38"/>
    <p:sldId id="424" r:id="rId39"/>
    <p:sldId id="425" r:id="rId40"/>
    <p:sldId id="426" r:id="rId41"/>
    <p:sldId id="474" r:id="rId42"/>
    <p:sldId id="427" r:id="rId43"/>
    <p:sldId id="388" r:id="rId44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05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pos="5329">
          <p15:clr>
            <a:srgbClr val="A4A3A4"/>
          </p15:clr>
        </p15:guide>
        <p15:guide id="4" pos="4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141">
          <p15:clr>
            <a:srgbClr val="A4A3A4"/>
          </p15:clr>
        </p15:guide>
        <p15:guide id="4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FF0066"/>
    <a:srgbClr val="FFCCCC"/>
    <a:srgbClr val="FFCCFF"/>
    <a:srgbClr val="ED7A68"/>
    <a:srgbClr val="FFBFBB"/>
    <a:srgbClr val="598377"/>
    <a:srgbClr val="F1FFF3"/>
    <a:srgbClr val="F1F7F3"/>
    <a:srgbClr val="4ABA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10" autoAdjust="0"/>
    <p:restoredTop sz="94660"/>
  </p:normalViewPr>
  <p:slideViewPr>
    <p:cSldViewPr showGuides="1">
      <p:cViewPr>
        <p:scale>
          <a:sx n="75" d="100"/>
          <a:sy n="75" d="100"/>
        </p:scale>
        <p:origin x="-1384" y="-48"/>
      </p:cViewPr>
      <p:guideLst>
        <p:guide orient="horz" pos="2205"/>
        <p:guide orient="horz" pos="618"/>
        <p:guide pos="5329"/>
        <p:guide pos="4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-3870" y="-96"/>
      </p:cViewPr>
      <p:guideLst>
        <p:guide orient="horz" pos="2880"/>
        <p:guide orient="horz" pos="2141"/>
        <p:guide pos="2160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EC479-5CD3-49DB-8E01-75FE858C9593}" type="datetimeFigureOut">
              <a:rPr lang="ko-KR" altLang="en-US" smtClean="0"/>
              <a:t>2021-03-01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A098-1340-411A-8806-E8DFC309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0113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AACD1-D2EF-4AD6-85F0-F1DC92863551}" type="datetimeFigureOut">
              <a:rPr lang="ko-KR" altLang="en-US" smtClean="0"/>
              <a:t>2021-03-01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554EB-A0AF-4714-9A56-6E72806DA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838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4222903"/>
            <a:ext cx="7991475" cy="1588063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 교안의 저작권은 저자인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에게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교수님과 </a:t>
            </a:r>
            <a:r>
              <a:rPr kumimoji="0" lang="ko-KR" altLang="en-US" sz="1400" u="none" dirty="0" err="1">
                <a:solidFill>
                  <a:srgbClr val="222222"/>
                </a:solidFill>
                <a:ea typeface="맑은 고딕" pitchFamily="50" charset="-127"/>
              </a:rPr>
              <a:t>강사님께만</a:t>
            </a: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 강의 보조자료로 제공되는 것으로 무단으로 전제하거나 학습자에게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332656"/>
            <a:ext cx="8616934" cy="6264695"/>
          </a:xfrm>
          <a:prstGeom prst="roundRect">
            <a:avLst>
              <a:gd name="adj" fmla="val 1709"/>
            </a:avLst>
          </a:prstGeom>
          <a:noFill/>
          <a:ln w="539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2C5E141-F003-45C2-A4F6-A53321F5C4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83209" y="5762799"/>
            <a:ext cx="817866" cy="7150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CBE39C0-CFEC-4249-92BD-D6E01B4E4A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2828" y="548680"/>
            <a:ext cx="7968247" cy="343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9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77" y="109441"/>
            <a:ext cx="5884889" cy="67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14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598377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5543550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297783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>
              <a:buFont typeface="Wingdings" panose="05000000000000000000" pitchFamily="2" charset="2"/>
              <a:buChar char="v"/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1583705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575500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4" r="10328" b="-269"/>
          <a:stretch/>
        </p:blipFill>
        <p:spPr>
          <a:xfrm>
            <a:off x="5866101" y="44624"/>
            <a:ext cx="3275856" cy="2768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13E55E-5465-418B-929A-AF1452E546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334428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ED7A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ED7A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13BF1DE-437E-469B-9445-833777DA7272}"/>
              </a:ext>
            </a:extLst>
          </p:cNvPr>
          <p:cNvSpPr txBox="1"/>
          <p:nvPr userDrawn="1"/>
        </p:nvSpPr>
        <p:spPr>
          <a:xfrm>
            <a:off x="1966958" y="2965096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D7A68"/>
                </a:solidFill>
              </a:rPr>
              <a:t>오늘은 어제보다 반드시 좋은 날이 될 것입니다</a:t>
            </a:r>
            <a:r>
              <a:rPr lang="en-US" altLang="ko-KR" dirty="0">
                <a:solidFill>
                  <a:srgbClr val="ED7A68"/>
                </a:solidFill>
              </a:rPr>
              <a:t>.</a:t>
            </a:r>
            <a:endParaRPr lang="ko-KR" altLang="en-US" dirty="0">
              <a:solidFill>
                <a:srgbClr val="ED7A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57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33882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404813"/>
            <a:ext cx="8497887" cy="6048375"/>
          </a:xfrm>
          <a:prstGeom prst="roundRect">
            <a:avLst>
              <a:gd name="adj" fmla="val 3212"/>
            </a:avLst>
          </a:prstGeom>
          <a:noFill/>
          <a:ln w="53975">
            <a:solidFill>
              <a:srgbClr val="59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6759" y="839042"/>
            <a:ext cx="2207491" cy="150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3477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77" y="109441"/>
            <a:ext cx="5884889" cy="67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2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598377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5543550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391207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>
              <a:buFont typeface="Wingdings" panose="05000000000000000000" pitchFamily="2" charset="2"/>
              <a:buChar char="v"/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rgbClr val="598377"/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rgbClr val="598377"/>
                </a:solidFill>
                <a:ea typeface="맑은 고딕" panose="020B0503020000020004" pitchFamily="50" charset="-127"/>
              </a:rPr>
              <a:t>/18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rgbClr val="598377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1583705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870837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4" r="10328" b="-269"/>
          <a:stretch/>
        </p:blipFill>
        <p:spPr>
          <a:xfrm>
            <a:off x="5866101" y="44624"/>
            <a:ext cx="3275856" cy="2768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457691A-1989-4E0A-92A0-C0FBCB43C4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334428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ED7A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ED7A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DED6F0C-184D-421F-8ABD-8D599F249A8A}"/>
              </a:ext>
            </a:extLst>
          </p:cNvPr>
          <p:cNvSpPr txBox="1"/>
          <p:nvPr userDrawn="1"/>
        </p:nvSpPr>
        <p:spPr>
          <a:xfrm>
            <a:off x="1966958" y="2965096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D7A68"/>
                </a:solidFill>
              </a:rPr>
              <a:t>오늘은 어제보다 반드시 좋은 날이 될 것입니다</a:t>
            </a:r>
            <a:r>
              <a:rPr lang="en-US" altLang="ko-KR" dirty="0">
                <a:solidFill>
                  <a:srgbClr val="ED7A68"/>
                </a:solidFill>
              </a:rPr>
              <a:t>.</a:t>
            </a:r>
            <a:endParaRPr lang="ko-KR" altLang="en-US" dirty="0">
              <a:solidFill>
                <a:srgbClr val="ED7A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6018500" y="4994012"/>
            <a:ext cx="2605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2800" b="1" kern="1200" spc="-300" dirty="0">
                <a:solidFill>
                  <a:srgbClr val="598377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표준 입출력 함수</a:t>
            </a:r>
            <a:endParaRPr kumimoji="1" lang="en-US" altLang="ko-KR" sz="2800" b="1" kern="1200" spc="-300" dirty="0">
              <a:solidFill>
                <a:srgbClr val="598377"/>
              </a:soli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6660232" y="4293096"/>
            <a:ext cx="1891460" cy="707886"/>
          </a:xfrm>
          <a:prstGeom prst="rect">
            <a:avLst/>
          </a:prstGeom>
        </p:spPr>
        <p:txBody>
          <a:bodyPr wrap="square" lIns="0" r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dist" eaLnBrk="1" latinLnBrk="1" hangingPunct="1">
              <a:defRPr/>
            </a:pPr>
            <a:r>
              <a:rPr kumimoji="1" lang="en-US" altLang="ko-KR" sz="2800" b="0" kern="1200" spc="-15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Chapter</a:t>
            </a:r>
            <a:r>
              <a:rPr kumimoji="1" lang="en-US" altLang="ko-KR" sz="2800" b="0" kern="1200" spc="-150" baseline="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4000" b="1" spc="-150" dirty="0">
                <a:solidFill>
                  <a:srgbClr val="ED7A68"/>
                </a:solidFill>
                <a:ea typeface="맑은 고딕" panose="020B0503020000020004" pitchFamily="50" charset="-127"/>
              </a:rPr>
              <a:t>03</a:t>
            </a:r>
            <a:endParaRPr lang="ko-KR" altLang="en-US" sz="4000" b="1" dirty="0">
              <a:solidFill>
                <a:srgbClr val="ED7A68"/>
              </a:solidFill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1B0C0CB-1EFA-4FD5-B71C-A73FF01ACE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38"/>
            <a:ext cx="9144000" cy="394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73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0"/>
            <a:ext cx="9144000" cy="617311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C00000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/40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내용 개체 틀 5">
            <a:extLst>
              <a:ext uri="{FF2B5EF4-FFF2-40B4-BE49-F238E27FC236}">
                <a16:creationId xmlns:a16="http://schemas.microsoft.com/office/drawing/2014/main" xmlns="" id="{30C15C9B-1F04-4D62-A656-27B59E6B8C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836711"/>
            <a:ext cx="8642350" cy="5690999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4181713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131918" y="457740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/40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6F3A43F-DAC9-4D52-B461-961613212BCF}"/>
              </a:ext>
            </a:extLst>
          </p:cNvPr>
          <p:cNvSpPr/>
          <p:nvPr userDrawn="1"/>
        </p:nvSpPr>
        <p:spPr>
          <a:xfrm>
            <a:off x="239033" y="0"/>
            <a:ext cx="720080" cy="951334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6C77CCE-A086-4E6C-8AC7-3631D3576496}"/>
              </a:ext>
            </a:extLst>
          </p:cNvPr>
          <p:cNvSpPr txBox="1"/>
          <p:nvPr userDrawn="1"/>
        </p:nvSpPr>
        <p:spPr>
          <a:xfrm>
            <a:off x="211978" y="55446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SECTION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xmlns="" id="{6085B7D3-10EB-4807-AAE0-3585B2A959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00318"/>
            <a:ext cx="8642350" cy="5297034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>
                <a:solidFill>
                  <a:srgbClr val="FF3399"/>
                </a:solidFill>
              </a:defRPr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582745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/40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xmlns="" id="{6085B7D3-10EB-4807-AAE0-3585B2A959A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0825" y="548680"/>
            <a:ext cx="8642350" cy="5904656"/>
          </a:xfrm>
        </p:spPr>
        <p:txBody>
          <a:bodyPr/>
          <a:lstStyle>
            <a:lvl1pPr marL="342900" indent="-342900">
              <a:buClr>
                <a:srgbClr val="FF3399"/>
              </a:buClr>
              <a:buFont typeface="Wingdings" panose="05000000000000000000" pitchFamily="2" charset="2"/>
              <a:buChar char="n"/>
              <a:defRPr sz="2000" b="1">
                <a:solidFill>
                  <a:srgbClr val="FF3399"/>
                </a:solidFill>
              </a:defRPr>
            </a:lvl1pPr>
            <a:lvl2pPr marL="742950" indent="-285750">
              <a:buClr>
                <a:srgbClr val="FF3399"/>
              </a:buClr>
              <a:buFont typeface="Wingdings" panose="05000000000000000000" pitchFamily="2" charset="2"/>
              <a:buChar char="§"/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buClr>
                <a:srgbClr val="FF3399"/>
              </a:buClr>
              <a:buFont typeface="맑은 고딕" panose="020B0503020000020004" pitchFamily="50" charset="-127"/>
              <a:buChar char="－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490889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xmlns="" id="{789C1E2B-2397-48F3-A14A-758CE267313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07680" y="6605588"/>
            <a:ext cx="101454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/39</a:t>
            </a:r>
          </a:p>
          <a:p>
            <a:pPr algn="r" eaLnBrk="1" latinLnBrk="1" hangingPunct="1">
              <a:defRPr/>
            </a:pPr>
            <a:endParaRPr lang="en-US" altLang="ko-KR" sz="1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797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9075C79-3BA8-4BBF-9EE3-3C0F87F72DD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34984" y="3933056"/>
            <a:ext cx="54740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6000" b="1" spc="100" baseline="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6000" b="1" spc="100" baseline="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15E49BD-C64F-4373-BF70-30E5B3D8B5BE}"/>
              </a:ext>
            </a:extLst>
          </p:cNvPr>
          <p:cNvSpPr txBox="1"/>
          <p:nvPr userDrawn="1"/>
        </p:nvSpPr>
        <p:spPr>
          <a:xfrm>
            <a:off x="2056731" y="3347700"/>
            <a:ext cx="503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성공과 실패는 모두 나의 선택에서 시작됩니다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C74E25F-312D-46F1-B18D-2426EE8716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1966" y="960424"/>
            <a:ext cx="2100065" cy="19097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0045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5868-F4BD-402D-95F3-DA4C97EFFE9B}" type="datetimeFigureOut">
              <a:rPr lang="ko-KR" altLang="en-US" smtClean="0"/>
              <a:t>2021-03-01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468313" y="1628775"/>
            <a:ext cx="8207375" cy="46085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63767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이산수학</a:t>
            </a:r>
            <a:endParaRPr kumimoji="0" lang="de-DE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33882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신윤환</a:t>
            </a:r>
            <a:r>
              <a:rPr kumimoji="0" lang="ko-KR" altLang="en-US" sz="1400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spc="-100" baseline="0" dirty="0">
                <a:ea typeface="맑은 고딕" pitchFamily="50" charset="-127"/>
              </a:rPr>
              <a:t>.</a:t>
            </a:r>
            <a:r>
              <a:rPr kumimoji="0" lang="ko-KR" altLang="en-US" sz="1400" spc="-100" baseline="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spc="-100" baseline="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400" u="none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sng" spc="-100" baseline="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75546" y="404813"/>
            <a:ext cx="8497887" cy="6048375"/>
          </a:xfrm>
          <a:prstGeom prst="roundRect">
            <a:avLst>
              <a:gd name="adj" fmla="val 3212"/>
            </a:avLst>
          </a:prstGeom>
          <a:noFill/>
          <a:ln w="53975">
            <a:solidFill>
              <a:srgbClr val="59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9779F"/>
              </a:solidFill>
            </a:endParaRPr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6759" y="839042"/>
            <a:ext cx="2207491" cy="150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581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2021-03-01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02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4" r:id="rId3"/>
    <p:sldLayoutId id="2147483679" r:id="rId4"/>
    <p:sldLayoutId id="2147483680" r:id="rId5"/>
    <p:sldLayoutId id="2147483678" r:id="rId6"/>
    <p:sldLayoutId id="2147483663" r:id="rId7"/>
    <p:sldLayoutId id="2147483665" r:id="rId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2021-03-01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84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/>
              <a:t>2021-03-01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23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pachefriends.org/index.html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5830292-312F-4DF9-AEC8-245FCE036118}"/>
              </a:ext>
            </a:extLst>
          </p:cNvPr>
          <p:cNvSpPr/>
          <p:nvPr/>
        </p:nvSpPr>
        <p:spPr>
          <a:xfrm>
            <a:off x="2915816" y="5000982"/>
            <a:ext cx="57078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2800" b="1" kern="1200" spc="-300" dirty="0">
                <a:solidFill>
                  <a:srgbClr val="598377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PHP </a:t>
            </a:r>
            <a:r>
              <a:rPr kumimoji="1" lang="ko-KR" altLang="en-US" sz="2800" b="1" kern="1200" spc="-300" dirty="0">
                <a:solidFill>
                  <a:srgbClr val="598377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프로그래밍 환경 구축</a:t>
            </a:r>
            <a:endParaRPr kumimoji="1" lang="en-US" altLang="ko-KR" sz="2800" b="1" kern="1200" spc="-300" dirty="0">
              <a:solidFill>
                <a:srgbClr val="598377"/>
              </a:soli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49943BDD-F09F-4061-A34D-8436D0362E91}"/>
              </a:ext>
            </a:extLst>
          </p:cNvPr>
          <p:cNvSpPr/>
          <p:nvPr/>
        </p:nvSpPr>
        <p:spPr>
          <a:xfrm>
            <a:off x="6660232" y="4293096"/>
            <a:ext cx="1891460" cy="707886"/>
          </a:xfrm>
          <a:prstGeom prst="rect">
            <a:avLst/>
          </a:prstGeom>
        </p:spPr>
        <p:txBody>
          <a:bodyPr wrap="square" lIns="0" r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dist" eaLnBrk="1" latinLnBrk="1" hangingPunct="1">
              <a:defRPr/>
            </a:pPr>
            <a:r>
              <a:rPr kumimoji="1" lang="en-US" altLang="ko-KR" sz="2800" b="0" kern="1200" spc="-15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Chapter</a:t>
            </a:r>
            <a:r>
              <a:rPr kumimoji="1" lang="en-US" altLang="ko-KR" sz="2800" b="0" kern="1200" spc="-150" baseline="0" dirty="0">
                <a:solidFill>
                  <a:srgbClr val="ED7A68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4000" b="1" spc="-150" dirty="0">
                <a:solidFill>
                  <a:srgbClr val="ED7A68"/>
                </a:solidFill>
                <a:ea typeface="맑은 고딕" panose="020B0503020000020004" pitchFamily="50" charset="-127"/>
              </a:rPr>
              <a:t>01</a:t>
            </a:r>
            <a:endParaRPr lang="ko-KR" altLang="en-US" sz="4000" b="1" dirty="0">
              <a:solidFill>
                <a:srgbClr val="ED7A68"/>
              </a:solidFill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B3EDCB7-E210-4298-B9BB-25F95B73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8"/>
            <a:ext cx="9144000" cy="39401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56497B7-9741-4D3A-A3A7-0FE891DFDDE4}"/>
              </a:ext>
            </a:extLst>
          </p:cNvPr>
          <p:cNvSpPr/>
          <p:nvPr/>
        </p:nvSpPr>
        <p:spPr>
          <a:xfrm>
            <a:off x="8316416" y="6597352"/>
            <a:ext cx="827584" cy="249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616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3B4EEE5-A371-432E-80F5-2AD4B1244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1" y="620688"/>
            <a:ext cx="8644672" cy="509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22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B72DAC2-55FC-4211-9511-29E821CBE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1" y="692696"/>
            <a:ext cx="8500656" cy="460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82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252FF2E2-E802-4F7B-99A0-8C375C2C4BD0}"/>
              </a:ext>
            </a:extLst>
          </p:cNvPr>
          <p:cNvGrpSpPr/>
          <p:nvPr/>
        </p:nvGrpSpPr>
        <p:grpSpPr>
          <a:xfrm>
            <a:off x="367072" y="764704"/>
            <a:ext cx="6653200" cy="4712568"/>
            <a:chOff x="367072" y="764704"/>
            <a:chExt cx="6653200" cy="471256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506A52F5-A4B6-4985-BDB0-DB65A0B53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072" y="764704"/>
              <a:ext cx="6653200" cy="31589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996DB2E8-F747-4C4C-BE79-26C8A7B5B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1196752"/>
              <a:ext cx="5478046" cy="4280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5404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A4660DB-B67F-4888-9CAE-5C2DC7716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89" y="733843"/>
            <a:ext cx="8554804" cy="548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12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B74C6E44-DA81-43C8-B97C-FEB9EFF05A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332656"/>
            <a:ext cx="8642350" cy="1080120"/>
          </a:xfrm>
        </p:spPr>
        <p:txBody>
          <a:bodyPr>
            <a:normAutofit/>
          </a:bodyPr>
          <a:lstStyle/>
          <a:p>
            <a:r>
              <a:rPr lang="en-US" altLang="ko-KR" dirty="0"/>
              <a:t>XAMPP</a:t>
            </a:r>
            <a:r>
              <a:rPr lang="ko-KR" altLang="en-US" dirty="0"/>
              <a:t>에서 사용할 모듈 선택</a:t>
            </a:r>
            <a:endParaRPr lang="en-US" altLang="ko-KR" dirty="0"/>
          </a:p>
          <a:p>
            <a:pPr lvl="1"/>
            <a:r>
              <a:rPr lang="ko-KR" altLang="en-US" dirty="0"/>
              <a:t>컨트롤 패널 실행파일 경로 </a:t>
            </a:r>
            <a:r>
              <a:rPr lang="en-US" altLang="ko-KR" dirty="0">
                <a:sym typeface="Wingdings" panose="05000000000000000000" pitchFamily="2" charset="2"/>
              </a:rPr>
              <a:t> d:\xampp\xampp-control.exe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A495B62-758D-4E72-A26D-E57A7BCD8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96752"/>
            <a:ext cx="8424936" cy="555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24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CDC4A0A-ED60-4134-B4AB-6E3D77323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664"/>
            <a:ext cx="9144000" cy="590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2B2ADF-9817-40B1-B065-922FD54DA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서버 구동과 </a:t>
            </a:r>
            <a:r>
              <a:rPr lang="en-US" altLang="ko-KR" dirty="0"/>
              <a:t>DB </a:t>
            </a:r>
            <a:r>
              <a:rPr lang="ko-KR" altLang="en-US" dirty="0"/>
              <a:t>접속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B9A48A7-D93B-4773-A2AC-FF2A930323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124744"/>
            <a:ext cx="8642350" cy="474662"/>
          </a:xfrm>
        </p:spPr>
        <p:txBody>
          <a:bodyPr/>
          <a:lstStyle/>
          <a:p>
            <a:r>
              <a:rPr lang="en-US" altLang="ko-KR" dirty="0"/>
              <a:t>Apache </a:t>
            </a:r>
            <a:r>
              <a:rPr lang="ko-KR" altLang="en-US" dirty="0"/>
              <a:t>웹 서버 구동 확인</a:t>
            </a:r>
            <a:endParaRPr lang="en-US" altLang="ko-KR" dirty="0"/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xmlns="" id="{B3AD9F3F-36FF-4F1E-9896-257B1CD407D4}"/>
              </a:ext>
            </a:extLst>
          </p:cNvPr>
          <p:cNvSpPr txBox="1">
            <a:spLocks/>
          </p:cNvSpPr>
          <p:nvPr/>
        </p:nvSpPr>
        <p:spPr>
          <a:xfrm>
            <a:off x="235191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03</a:t>
            </a:r>
            <a:endParaRPr lang="ko-KR" altLang="en-US" sz="3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A535899-ED7B-43E8-B72B-C93515B06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0" y="1556792"/>
            <a:ext cx="7524328" cy="507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40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93175E9-F9DC-4FF3-A6D1-3722530A88E8}"/>
              </a:ext>
            </a:extLst>
          </p:cNvPr>
          <p:cNvGrpSpPr/>
          <p:nvPr/>
        </p:nvGrpSpPr>
        <p:grpSpPr>
          <a:xfrm>
            <a:off x="395536" y="548680"/>
            <a:ext cx="8280920" cy="4395616"/>
            <a:chOff x="395536" y="548680"/>
            <a:chExt cx="8280920" cy="439561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487B638F-0981-4ED3-914E-3CEAB49BC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548680"/>
              <a:ext cx="8280920" cy="77331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B6B8FEED-675F-486E-81A1-46F05DFFD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60" y="1484785"/>
              <a:ext cx="5256584" cy="3459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4636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B74C6E44-DA81-43C8-B97C-FEB9EFF05A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271534"/>
            <a:ext cx="8642350" cy="432048"/>
          </a:xfrm>
        </p:spPr>
        <p:txBody>
          <a:bodyPr>
            <a:normAutofit/>
          </a:bodyPr>
          <a:lstStyle/>
          <a:p>
            <a:r>
              <a:rPr lang="en-US" altLang="ko-KR" dirty="0"/>
              <a:t>MySQL </a:t>
            </a:r>
            <a:r>
              <a:rPr lang="ko-KR" altLang="en-US" dirty="0"/>
              <a:t>접속과 종료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0857DAF-8E58-4309-8FB4-E8BB63F09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873"/>
            <a:ext cx="9144000" cy="590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56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AA1809B-B4B7-4D14-BE7A-23987FDB9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92696"/>
            <a:ext cx="8640960" cy="506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94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7FECB90E-C6D9-4029-9859-8DED429E0167}"/>
              </a:ext>
            </a:extLst>
          </p:cNvPr>
          <p:cNvGrpSpPr/>
          <p:nvPr/>
        </p:nvGrpSpPr>
        <p:grpSpPr>
          <a:xfrm>
            <a:off x="0" y="225390"/>
            <a:ext cx="9144000" cy="6407219"/>
            <a:chOff x="0" y="225390"/>
            <a:chExt cx="9144000" cy="640721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9EB6AE32-2B87-4F49-A9CE-DF6618559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25390"/>
              <a:ext cx="9144000" cy="640721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094B46D4-C332-471B-877A-2CD0F63AE638}"/>
                </a:ext>
              </a:extLst>
            </p:cNvPr>
            <p:cNvSpPr/>
            <p:nvPr/>
          </p:nvSpPr>
          <p:spPr>
            <a:xfrm>
              <a:off x="7308304" y="5373216"/>
              <a:ext cx="1296144" cy="9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2D694A9-52C7-4918-9918-F701E9244E08}"/>
              </a:ext>
            </a:extLst>
          </p:cNvPr>
          <p:cNvSpPr/>
          <p:nvPr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37D36E5-7AD7-4A68-991D-E17A9AE64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132857"/>
            <a:ext cx="5544616" cy="170490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54E6183-42F5-4760-80CC-15BBF741ABAB}"/>
              </a:ext>
            </a:extLst>
          </p:cNvPr>
          <p:cNvSpPr/>
          <p:nvPr/>
        </p:nvSpPr>
        <p:spPr>
          <a:xfrm>
            <a:off x="0" y="6676594"/>
            <a:ext cx="9144000" cy="18864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9122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EF5008B-C090-443E-9AC1-B6A92BD5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92696"/>
            <a:ext cx="8640960" cy="469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79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A474E0DB-89F7-45B9-A921-3DBF318993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PHP </a:t>
            </a:r>
            <a:r>
              <a:rPr lang="ko-KR" altLang="en-US" dirty="0"/>
              <a:t>개발 에디터 설치</a:t>
            </a:r>
            <a:endParaRPr lang="en-US" altLang="ko-KR" dirty="0"/>
          </a:p>
          <a:p>
            <a:endParaRPr lang="en-US" altLang="ko-KR" sz="1000" dirty="0"/>
          </a:p>
          <a:p>
            <a:pPr lvl="1"/>
            <a:r>
              <a:rPr lang="ko-KR" altLang="en-US" dirty="0"/>
              <a:t>에디터의 종류</a:t>
            </a:r>
            <a:endParaRPr lang="en-US" altLang="ko-KR" dirty="0"/>
          </a:p>
          <a:p>
            <a:pPr lvl="2"/>
            <a:r>
              <a:rPr lang="ko-KR" altLang="en-US" dirty="0"/>
              <a:t>텍스트 기반 스크립트로 별도의 개발도구 없이 메모장이나 텍스트 편집기 등을 이용하여 작성 가능</a:t>
            </a:r>
            <a:endParaRPr lang="en-US" altLang="ko-KR" dirty="0"/>
          </a:p>
          <a:p>
            <a:pPr lvl="2"/>
            <a:r>
              <a:rPr lang="en-US" altLang="ko-KR" dirty="0"/>
              <a:t>PHP </a:t>
            </a:r>
            <a:r>
              <a:rPr lang="ko-KR" altLang="en-US" dirty="0"/>
              <a:t>실습을 위해 사용되는 에디터들은 </a:t>
            </a:r>
            <a:r>
              <a:rPr lang="en-US" altLang="ko-KR" dirty="0" err="1"/>
              <a:t>EditPlus</a:t>
            </a:r>
            <a:r>
              <a:rPr lang="en-US" altLang="ko-KR" dirty="0"/>
              <a:t>, </a:t>
            </a:r>
            <a:r>
              <a:rPr lang="en-US" altLang="ko-KR" dirty="0" err="1"/>
              <a:t>DesyEdit</a:t>
            </a:r>
            <a:r>
              <a:rPr lang="en-US" altLang="ko-KR" dirty="0"/>
              <a:t>, </a:t>
            </a:r>
            <a:r>
              <a:rPr lang="en-US" altLang="ko-KR" dirty="0" err="1"/>
              <a:t>UltraEdit</a:t>
            </a:r>
            <a:r>
              <a:rPr lang="en-US" altLang="ko-KR" dirty="0"/>
              <a:t>, </a:t>
            </a:r>
            <a:r>
              <a:rPr lang="en-US" altLang="ko-KR" dirty="0" err="1"/>
              <a:t>AcroEdit</a:t>
            </a:r>
            <a:r>
              <a:rPr lang="en-US" altLang="ko-KR" dirty="0"/>
              <a:t>, Sublime Text, </a:t>
            </a:r>
            <a:r>
              <a:rPr lang="en-US" altLang="ko-KR" dirty="0" err="1"/>
              <a:t>Aptana</a:t>
            </a:r>
            <a:r>
              <a:rPr lang="en-US" altLang="ko-KR" dirty="0"/>
              <a:t> Studio, Notepad++, Eclipse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r>
              <a:rPr lang="ko-KR" altLang="en-US" dirty="0"/>
              <a:t>여기서는 </a:t>
            </a:r>
            <a:r>
              <a:rPr lang="en-US" altLang="ko-KR" dirty="0"/>
              <a:t>Notepad++</a:t>
            </a:r>
            <a:r>
              <a:rPr lang="ko-KR" altLang="en-US" dirty="0"/>
              <a:t>를 기반으로 </a:t>
            </a:r>
            <a:r>
              <a:rPr lang="en-US" altLang="ko-KR" dirty="0"/>
              <a:t>PHP </a:t>
            </a:r>
            <a:r>
              <a:rPr lang="ko-KR" altLang="en-US" dirty="0"/>
              <a:t>개발환경 설정 및 소스 작성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Notepad++ </a:t>
            </a:r>
            <a:r>
              <a:rPr lang="ko-KR" altLang="en-US" dirty="0"/>
              <a:t>다운로드 및 설치</a:t>
            </a:r>
            <a:endParaRPr lang="en-US" altLang="ko-KR" dirty="0"/>
          </a:p>
          <a:p>
            <a:endParaRPr lang="en-US" altLang="ko-KR" sz="1000" dirty="0"/>
          </a:p>
          <a:p>
            <a:pPr lvl="1"/>
            <a:r>
              <a:rPr lang="en-US" altLang="ko-KR" dirty="0"/>
              <a:t>Notepad++</a:t>
            </a:r>
            <a:r>
              <a:rPr lang="ko-KR" altLang="en-US" dirty="0"/>
              <a:t>는 다양한 언어를 사용하여 개발할 수 있는 무료 개발 툴</a:t>
            </a:r>
            <a:endParaRPr lang="en-US" altLang="ko-KR" dirty="0"/>
          </a:p>
          <a:p>
            <a:pPr lvl="1"/>
            <a:r>
              <a:rPr lang="en-US" altLang="ko-KR" dirty="0" err="1"/>
              <a:t>Editplus</a:t>
            </a:r>
            <a:r>
              <a:rPr lang="en-US" altLang="ko-KR" dirty="0"/>
              <a:t> </a:t>
            </a:r>
            <a:r>
              <a:rPr lang="ko-KR" altLang="en-US" dirty="0"/>
              <a:t>보다 막강한 기능들이 내장</a:t>
            </a:r>
            <a:endParaRPr lang="en-US" altLang="ko-KR" dirty="0"/>
          </a:p>
          <a:p>
            <a:pPr lvl="1"/>
            <a:r>
              <a:rPr lang="ko-KR" altLang="en-US" dirty="0"/>
              <a:t>다음 예제를 통해 </a:t>
            </a:r>
            <a:r>
              <a:rPr lang="en-US" altLang="ko-KR" dirty="0"/>
              <a:t>Notepad++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3167107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BBD10107-EA2E-4319-AFD8-D65908C90211}"/>
              </a:ext>
            </a:extLst>
          </p:cNvPr>
          <p:cNvGrpSpPr/>
          <p:nvPr/>
        </p:nvGrpSpPr>
        <p:grpSpPr>
          <a:xfrm>
            <a:off x="179512" y="476672"/>
            <a:ext cx="8784976" cy="5319995"/>
            <a:chOff x="179512" y="476672"/>
            <a:chExt cx="8784976" cy="531999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96A8832A-8644-42F7-8F37-0DD96711D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2" y="476672"/>
              <a:ext cx="8784976" cy="129401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BA0CFE90-89F7-4E15-A330-9C9E1A3A0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68" y="1916833"/>
              <a:ext cx="6840760" cy="3879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2828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4B96A56-3AB8-4838-BFED-B9503ED9E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87" y="559126"/>
            <a:ext cx="8381978" cy="301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88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C241D17-EF53-47B1-AF4B-C807B6453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21" y="559126"/>
            <a:ext cx="8314827" cy="379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88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516F169-B17B-4021-8479-EAD24EAAB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77" y="591933"/>
            <a:ext cx="8502388" cy="376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01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DF0E9D4-CFE2-40E1-8370-6B333A2D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17" y="591933"/>
            <a:ext cx="8502389" cy="42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39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DDBE651C-BA93-40D8-A343-F703159F2B78}"/>
              </a:ext>
            </a:extLst>
          </p:cNvPr>
          <p:cNvGrpSpPr/>
          <p:nvPr/>
        </p:nvGrpSpPr>
        <p:grpSpPr>
          <a:xfrm>
            <a:off x="356187" y="620688"/>
            <a:ext cx="7356950" cy="5058131"/>
            <a:chOff x="356187" y="620688"/>
            <a:chExt cx="7356950" cy="505813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FBF386C2-1387-492D-8FC8-FA0B6ECD3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187" y="620688"/>
              <a:ext cx="6448061" cy="38365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E139D67D-DC42-4A4D-92A9-08BF56273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757" y="1196752"/>
              <a:ext cx="7342380" cy="4482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1201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413ABC6-A8A6-45FD-8A34-C65043837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87" y="620688"/>
            <a:ext cx="8176254" cy="510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60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75250D6F-7ED4-41E4-BDDD-FC41FC30F010}"/>
              </a:ext>
            </a:extLst>
          </p:cNvPr>
          <p:cNvGrpSpPr/>
          <p:nvPr/>
        </p:nvGrpSpPr>
        <p:grpSpPr>
          <a:xfrm>
            <a:off x="365450" y="620688"/>
            <a:ext cx="8599038" cy="5757884"/>
            <a:chOff x="365450" y="620688"/>
            <a:chExt cx="8599038" cy="57578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A80B7024-5B31-456F-9E66-C938287AC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450" y="620688"/>
              <a:ext cx="8599038" cy="83066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6147A312-CC99-4E28-8A50-AD64109DD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551" y="1579813"/>
              <a:ext cx="7777048" cy="4798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5615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E15313B-AFA8-4FFE-BB11-02144154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언어 종류와 구동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479ED01-022A-4ED2-8D7C-32826E53FE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1380310"/>
            <a:ext cx="8642350" cy="536105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3399"/>
                </a:solidFill>
              </a:rPr>
              <a:t>웹 언어 종류</a:t>
            </a:r>
            <a:endParaRPr lang="en-US" altLang="ko-KR" dirty="0">
              <a:solidFill>
                <a:srgbClr val="FF3399"/>
              </a:solidFill>
            </a:endParaRPr>
          </a:p>
          <a:p>
            <a:endParaRPr lang="en-US" altLang="ko-KR" sz="1000" dirty="0"/>
          </a:p>
          <a:p>
            <a:pPr lvl="1"/>
            <a:r>
              <a:rPr lang="en-US" altLang="ko-KR" b="1" dirty="0"/>
              <a:t>PHP(Hypertext Preprocessor)</a:t>
            </a:r>
          </a:p>
          <a:p>
            <a:pPr lvl="2"/>
            <a:r>
              <a:rPr lang="ko-KR" altLang="en-US" dirty="0"/>
              <a:t>많은 함수를 기본적으로 제공하여 배우기가 쉽고 응용하기 편리</a:t>
            </a:r>
            <a:endParaRPr lang="en-US" altLang="ko-KR" dirty="0"/>
          </a:p>
          <a:p>
            <a:pPr lvl="2"/>
            <a:r>
              <a:rPr lang="en-US" altLang="ko-KR" dirty="0"/>
              <a:t>Windows</a:t>
            </a:r>
            <a:r>
              <a:rPr lang="ko-KR" altLang="en-US" dirty="0"/>
              <a:t> 운영체제 뿐만 아니라 리눅스</a:t>
            </a:r>
            <a:r>
              <a:rPr lang="en-US" altLang="ko-KR" dirty="0"/>
              <a:t>, </a:t>
            </a:r>
            <a:r>
              <a:rPr lang="ko-KR" altLang="en-US" dirty="0"/>
              <a:t>유닉스 계열에서도 사용</a:t>
            </a:r>
            <a:endParaRPr lang="en-US" altLang="ko-KR" dirty="0"/>
          </a:p>
          <a:p>
            <a:pPr lvl="2"/>
            <a:r>
              <a:rPr lang="ko-KR" altLang="en-US" dirty="0"/>
              <a:t>웹 서버의 운영체제가 바뀌더라도 소스 코드는 그대로 사용 가능</a:t>
            </a:r>
            <a:endParaRPr lang="en-US" altLang="ko-KR" dirty="0"/>
          </a:p>
          <a:p>
            <a:pPr lvl="2"/>
            <a:r>
              <a:rPr lang="en-US" altLang="ko-KR" dirty="0"/>
              <a:t>MySQL, MariaDB, Oracle, Informix </a:t>
            </a:r>
            <a:r>
              <a:rPr lang="ko-KR" altLang="en-US" dirty="0"/>
              <a:t>등 다양한 </a:t>
            </a:r>
            <a:r>
              <a:rPr lang="en-US" altLang="ko-KR" dirty="0"/>
              <a:t>DBMS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b="1" dirty="0"/>
              <a:t>JSP(Java Server Pages)</a:t>
            </a:r>
          </a:p>
          <a:p>
            <a:pPr lvl="2"/>
            <a:r>
              <a:rPr lang="en-US" altLang="ko-KR" dirty="0"/>
              <a:t>Java</a:t>
            </a:r>
            <a:r>
              <a:rPr lang="ko-KR" altLang="en-US" dirty="0"/>
              <a:t>를 기반으로 웹 환경에서 사용할 수 있도록 개발된 웹 언어</a:t>
            </a:r>
            <a:endParaRPr lang="en-US" altLang="ko-KR" dirty="0"/>
          </a:p>
          <a:p>
            <a:pPr lvl="2"/>
            <a:r>
              <a:rPr lang="ko-KR" altLang="en-US" dirty="0"/>
              <a:t>은행이나 대형 쇼핑몰</a:t>
            </a:r>
            <a:r>
              <a:rPr lang="en-US" altLang="ko-KR" dirty="0"/>
              <a:t>, </a:t>
            </a:r>
            <a:r>
              <a:rPr lang="ko-KR" altLang="en-US" dirty="0"/>
              <a:t>대기업 등에서 많이 사용</a:t>
            </a:r>
            <a:endParaRPr lang="en-US" altLang="ko-KR" dirty="0"/>
          </a:p>
          <a:p>
            <a:pPr lvl="2"/>
            <a:r>
              <a:rPr lang="ko-KR" altLang="en-US" dirty="0"/>
              <a:t>운영체제에 의존하지 않는 독립된 플랫폼 지원</a:t>
            </a:r>
            <a:endParaRPr lang="en-US" altLang="ko-KR" dirty="0"/>
          </a:p>
          <a:p>
            <a:pPr lvl="2"/>
            <a:r>
              <a:rPr lang="ko-KR" altLang="en-US" dirty="0"/>
              <a:t>객체지향을 주축으로 운영</a:t>
            </a:r>
            <a:endParaRPr lang="en-US" altLang="ko-KR" dirty="0"/>
          </a:p>
          <a:p>
            <a:pPr lvl="2"/>
            <a:r>
              <a:rPr lang="en-US" altLang="ko-KR" dirty="0"/>
              <a:t>Java</a:t>
            </a:r>
            <a:r>
              <a:rPr lang="ko-KR" altLang="en-US" dirty="0"/>
              <a:t>에 대한 사전 지식이 없으면 프로그래밍 하기 어려움</a:t>
            </a:r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xmlns="" id="{4CFA9DF3-3E01-4CE8-B46C-AD17EA0F6C2D}"/>
              </a:ext>
            </a:extLst>
          </p:cNvPr>
          <p:cNvSpPr txBox="1">
            <a:spLocks/>
          </p:cNvSpPr>
          <p:nvPr/>
        </p:nvSpPr>
        <p:spPr>
          <a:xfrm>
            <a:off x="240634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01</a:t>
            </a:r>
            <a:endParaRPr lang="ko-KR" altLang="en-US" sz="3300" dirty="0"/>
          </a:p>
        </p:txBody>
      </p:sp>
    </p:spTree>
    <p:extLst>
      <p:ext uri="{BB962C8B-B14F-4D97-AF65-F5344CB8AC3E}">
        <p14:creationId xmlns:p14="http://schemas.microsoft.com/office/powerpoint/2010/main" val="3702388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BEF9CEA-8864-4950-861B-3721F891B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50" y="652535"/>
            <a:ext cx="8527030" cy="489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9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2EB69B4A-5F3D-4C0A-800C-21381B5C45B8}"/>
              </a:ext>
            </a:extLst>
          </p:cNvPr>
          <p:cNvGrpSpPr/>
          <p:nvPr/>
        </p:nvGrpSpPr>
        <p:grpSpPr>
          <a:xfrm>
            <a:off x="365450" y="620688"/>
            <a:ext cx="8527031" cy="5278569"/>
            <a:chOff x="365450" y="620688"/>
            <a:chExt cx="8527031" cy="527856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080A60D6-4246-407A-9F32-8CB84BA8D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450" y="620688"/>
              <a:ext cx="8527031" cy="116908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831A7DAC-0759-4145-983A-3832D690A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269" y="1988840"/>
              <a:ext cx="7664131" cy="3910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1170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A474E0DB-89F7-45B9-A921-3DBF318993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404664"/>
            <a:ext cx="8642350" cy="936104"/>
          </a:xfrm>
        </p:spPr>
        <p:txBody>
          <a:bodyPr/>
          <a:lstStyle/>
          <a:p>
            <a:r>
              <a:rPr lang="en-US" altLang="ko-KR" dirty="0"/>
              <a:t>XAMPP </a:t>
            </a:r>
            <a:r>
              <a:rPr lang="ko-KR" altLang="en-US" dirty="0"/>
              <a:t>환경 설정</a:t>
            </a:r>
            <a:endParaRPr lang="en-US" altLang="ko-KR" dirty="0"/>
          </a:p>
          <a:p>
            <a:endParaRPr lang="en-US" altLang="ko-KR" sz="500" dirty="0"/>
          </a:p>
          <a:p>
            <a:pPr lvl="1"/>
            <a:r>
              <a:rPr lang="en-US" altLang="ko-KR" dirty="0"/>
              <a:t>XAMPP </a:t>
            </a:r>
            <a:r>
              <a:rPr lang="ko-KR" altLang="en-US" dirty="0"/>
              <a:t>컨트롤 패널에서 환경 설정 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9E886C1-E856-4DC0-B415-5CEA3E45A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84784"/>
            <a:ext cx="8064896" cy="501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95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164D2E7-FAE9-4CD1-BBC5-32B3BDF32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92696"/>
            <a:ext cx="7668344" cy="422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50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A474E0DB-89F7-45B9-A921-3DBF318993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404664"/>
            <a:ext cx="8642350" cy="432048"/>
          </a:xfrm>
        </p:spPr>
        <p:txBody>
          <a:bodyPr/>
          <a:lstStyle/>
          <a:p>
            <a:r>
              <a:rPr lang="en-US" altLang="ko-KR" dirty="0"/>
              <a:t>Notepad++ </a:t>
            </a:r>
            <a:r>
              <a:rPr lang="ko-KR" altLang="en-US" dirty="0"/>
              <a:t>창에서 환경 설정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F1F43CD-9723-4AF8-9415-D89C4406B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980728"/>
            <a:ext cx="8116190" cy="560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06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7CCD43E2-964D-4A9D-A81A-48080A379A85}"/>
              </a:ext>
            </a:extLst>
          </p:cNvPr>
          <p:cNvGrpSpPr/>
          <p:nvPr/>
        </p:nvGrpSpPr>
        <p:grpSpPr>
          <a:xfrm>
            <a:off x="395536" y="548680"/>
            <a:ext cx="8172400" cy="4467330"/>
            <a:chOff x="395536" y="548680"/>
            <a:chExt cx="8172400" cy="446733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2320C61C-D228-4C46-B230-F8AB49602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548680"/>
              <a:ext cx="8172400" cy="80394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21606407-3AA3-45E5-A370-3FB5639E6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5" y="1484784"/>
              <a:ext cx="6768752" cy="3531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7509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A474E0DB-89F7-45B9-A921-3DBF318993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404664"/>
            <a:ext cx="8642350" cy="432048"/>
          </a:xfrm>
        </p:spPr>
        <p:txBody>
          <a:bodyPr/>
          <a:lstStyle/>
          <a:p>
            <a:r>
              <a:rPr lang="ko-KR" altLang="en-US" dirty="0" err="1"/>
              <a:t>타임존</a:t>
            </a:r>
            <a:r>
              <a:rPr lang="ko-KR" altLang="en-US" dirty="0"/>
              <a:t> 설정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5C80831-8943-4524-A8A7-148A73025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69842"/>
            <a:ext cx="8316416" cy="563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50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8B73066-3434-4132-94FB-B7CDCF9F4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76672"/>
            <a:ext cx="8424936" cy="8534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8182537-9B99-4066-8125-E8954EC8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84784"/>
            <a:ext cx="7524328" cy="463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82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A474E0DB-89F7-45B9-A921-3DBF318993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404664"/>
            <a:ext cx="8642350" cy="1008112"/>
          </a:xfrm>
        </p:spPr>
        <p:txBody>
          <a:bodyPr/>
          <a:lstStyle/>
          <a:p>
            <a:r>
              <a:rPr lang="ko-KR" altLang="en-US" dirty="0"/>
              <a:t>업로드 설정</a:t>
            </a:r>
            <a:endParaRPr lang="en-US" altLang="ko-KR" dirty="0"/>
          </a:p>
          <a:p>
            <a:pPr lvl="1"/>
            <a:r>
              <a:rPr lang="en-US" altLang="ko-KR" dirty="0"/>
              <a:t>php.ini </a:t>
            </a:r>
            <a:r>
              <a:rPr lang="ko-KR" altLang="en-US" dirty="0"/>
              <a:t>변경 설정 후 </a:t>
            </a:r>
            <a:r>
              <a:rPr lang="en-US" altLang="ko-KR" dirty="0"/>
              <a:t>Apache </a:t>
            </a:r>
            <a:r>
              <a:rPr lang="ko-KR" altLang="en-US" dirty="0"/>
              <a:t>웹 서버를 재시작해야 적용됨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2B12530-E676-4FDE-81F3-9CF5C9D4B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68760"/>
            <a:ext cx="759870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67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A474E0DB-89F7-45B9-A921-3DBF318993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404664"/>
            <a:ext cx="8642350" cy="482453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언어설정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sz="2400" b="1" dirty="0" smtClean="0"/>
              <a:t>php.ini </a:t>
            </a:r>
            <a:r>
              <a:rPr lang="ko-KR" altLang="en-US" sz="2400" b="1" dirty="0" smtClean="0"/>
              <a:t>파일에서</a:t>
            </a:r>
            <a:r>
              <a:rPr lang="en-US" altLang="ko-KR" sz="2400" b="1" dirty="0" smtClean="0"/>
              <a:t>..</a:t>
            </a:r>
          </a:p>
          <a:p>
            <a:pPr lvl="2">
              <a:buFont typeface="+mj-lt"/>
              <a:buAutoNum type="arabicPeriod"/>
            </a:pPr>
            <a:r>
              <a:rPr lang="en-US" altLang="ko-KR" sz="2000" b="1" dirty="0" err="1" smtClean="0"/>
              <a:t>default</a:t>
            </a:r>
            <a:r>
              <a:rPr lang="en-US" altLang="ko-KR" sz="2000" b="1" dirty="0" err="1" smtClean="0"/>
              <a:t>_charset</a:t>
            </a:r>
            <a:r>
              <a:rPr lang="en-US" altLang="ko-KR" sz="2000" b="1" dirty="0" smtClean="0"/>
              <a:t>  :”UTF-8”</a:t>
            </a:r>
          </a:p>
          <a:p>
            <a:pPr lvl="2">
              <a:buFont typeface="+mj-lt"/>
              <a:buAutoNum type="arabicPeriod"/>
            </a:pPr>
            <a:r>
              <a:rPr lang="en-US" altLang="ko-KR" sz="2000" b="1" dirty="0" err="1" smtClean="0"/>
              <a:t>mbstring</a:t>
            </a:r>
            <a:r>
              <a:rPr lang="en-US" altLang="ko-KR" sz="2000" b="1" dirty="0" smtClean="0"/>
              <a:t>            :Korean</a:t>
            </a:r>
          </a:p>
          <a:p>
            <a:pPr lvl="2">
              <a:buFont typeface="+mj-lt"/>
              <a:buAutoNum type="arabicPeriod"/>
            </a:pPr>
            <a:r>
              <a:rPr lang="en-US" altLang="ko-KR" sz="2000" b="1" smtClean="0"/>
              <a:t>mbstring.internal_coding</a:t>
            </a:r>
            <a:r>
              <a:rPr lang="en-US" altLang="ko-KR" sz="2000" b="1" dirty="0" smtClean="0"/>
              <a:t> = </a:t>
            </a:r>
            <a:r>
              <a:rPr lang="en-US" altLang="ko-KR" sz="2000" b="1" dirty="0"/>
              <a:t>UTF-8</a:t>
            </a:r>
            <a:endParaRPr lang="en-US" altLang="ko-KR" sz="2000" b="1" dirty="0" smtClean="0"/>
          </a:p>
          <a:p>
            <a:pPr lvl="2">
              <a:buFont typeface="+mj-lt"/>
              <a:buAutoNum type="arabicPeriod"/>
            </a:pPr>
            <a:r>
              <a:rPr lang="en-US" altLang="ko-KR" sz="2000" b="1" dirty="0" err="1" smtClean="0"/>
              <a:t>mbstring.http_input</a:t>
            </a:r>
            <a:r>
              <a:rPr lang="en-US" altLang="ko-KR" sz="2000" b="1" dirty="0" smtClean="0"/>
              <a:t> = </a:t>
            </a:r>
            <a:r>
              <a:rPr lang="en-US" altLang="ko-KR" sz="2000" b="1" dirty="0"/>
              <a:t>UTF-8</a:t>
            </a:r>
            <a:endParaRPr lang="en-US" altLang="ko-KR" sz="2000" b="1" dirty="0" smtClean="0"/>
          </a:p>
          <a:p>
            <a:pPr lvl="2">
              <a:buFont typeface="+mj-lt"/>
              <a:buAutoNum type="arabicPeriod"/>
            </a:pPr>
            <a:r>
              <a:rPr lang="en-US" altLang="ko-KR" sz="2000" b="1" dirty="0" err="1" smtClean="0"/>
              <a:t>mbstring.http_output</a:t>
            </a:r>
            <a:r>
              <a:rPr lang="en-US" altLang="ko-KR" sz="2000" b="1" dirty="0" smtClean="0"/>
              <a:t> = pass</a:t>
            </a:r>
          </a:p>
          <a:p>
            <a:pPr lvl="2">
              <a:buFont typeface="+mj-lt"/>
              <a:buAutoNum type="arabicPeriod"/>
            </a:pPr>
            <a:r>
              <a:rPr lang="en-US" altLang="ko-KR" sz="2000" b="1" dirty="0" err="1" smtClean="0"/>
              <a:t>mbstring.encodng</a:t>
            </a:r>
            <a:r>
              <a:rPr lang="en-US" altLang="ko-KR" sz="2000" b="1" dirty="0" smtClean="0"/>
              <a:t>-translation = On</a:t>
            </a:r>
          </a:p>
          <a:p>
            <a:pPr lvl="2">
              <a:buFont typeface="+mj-lt"/>
              <a:buAutoNum type="arabicPeriod"/>
            </a:pPr>
            <a:r>
              <a:rPr lang="en-US" altLang="ko-KR" sz="2000" b="1" dirty="0" err="1" smtClean="0"/>
              <a:t>mbstring.detect_order</a:t>
            </a:r>
            <a:r>
              <a:rPr lang="en-US" altLang="ko-KR" sz="2000" b="1" dirty="0" smtClean="0"/>
              <a:t> =</a:t>
            </a:r>
            <a:r>
              <a:rPr lang="en-US" altLang="ko-KR" sz="2000" b="1" dirty="0"/>
              <a:t> </a:t>
            </a:r>
            <a:r>
              <a:rPr lang="en-US" altLang="ko-KR" sz="2000" b="1" dirty="0" smtClean="0"/>
              <a:t>UTF-8</a:t>
            </a:r>
          </a:p>
          <a:p>
            <a:pPr lvl="2">
              <a:buFont typeface="+mj-lt"/>
              <a:buAutoNum type="arabicPeriod"/>
            </a:pPr>
            <a:r>
              <a:rPr lang="en-US" altLang="ko-KR" sz="2000" b="1" dirty="0" err="1" smtClean="0"/>
              <a:t>mbstring.substitute_charter</a:t>
            </a:r>
            <a:r>
              <a:rPr lang="en-US" altLang="ko-KR" sz="2000" b="1" dirty="0" smtClean="0"/>
              <a:t> = none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879712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AA282B7C-00D8-4AE2-BA2D-5AB5B2AEDE4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512168"/>
          </a:xfrm>
        </p:spPr>
        <p:txBody>
          <a:bodyPr/>
          <a:lstStyle/>
          <a:p>
            <a:pPr lvl="1"/>
            <a:r>
              <a:rPr lang="en-US" altLang="ko-KR" b="1" dirty="0"/>
              <a:t>ASP(Active Server Pages)</a:t>
            </a:r>
          </a:p>
          <a:p>
            <a:pPr lvl="2"/>
            <a:r>
              <a:rPr lang="ko-KR" altLang="en-US" dirty="0"/>
              <a:t>주로 </a:t>
            </a:r>
            <a:r>
              <a:rPr lang="en-US" altLang="ko-KR" dirty="0"/>
              <a:t>Windows </a:t>
            </a:r>
            <a:r>
              <a:rPr lang="ko-KR" altLang="en-US" dirty="0"/>
              <a:t>운영체제에서 많이 사용</a:t>
            </a:r>
            <a:endParaRPr lang="en-US" altLang="ko-KR" dirty="0"/>
          </a:p>
          <a:p>
            <a:pPr lvl="2"/>
            <a:r>
              <a:rPr lang="en-US" altLang="ko-KR" dirty="0"/>
              <a:t>Windows </a:t>
            </a:r>
            <a:r>
              <a:rPr lang="ko-KR" altLang="en-US" dirty="0"/>
              <a:t>운영체제에서 </a:t>
            </a:r>
            <a:r>
              <a:rPr lang="en-US" altLang="ko-KR" dirty="0"/>
              <a:t>IIS(Internet Information Server) </a:t>
            </a:r>
            <a:r>
              <a:rPr lang="ko-KR" altLang="en-US" dirty="0"/>
              <a:t>웹 서버 설정</a:t>
            </a:r>
            <a:endParaRPr lang="en-US" altLang="ko-KR" dirty="0"/>
          </a:p>
          <a:p>
            <a:pPr lvl="2"/>
            <a:r>
              <a:rPr lang="ko-KR" altLang="en-US" dirty="0"/>
              <a:t>서버의 운영체제가 리눅스 또는 유닉스 운영체제에서는 사용하지 못함</a:t>
            </a: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xmlns="" id="{9F68503E-DE92-4B35-83D9-64D619DF4F0C}"/>
              </a:ext>
            </a:extLst>
          </p:cNvPr>
          <p:cNvSpPr txBox="1">
            <a:spLocks/>
          </p:cNvSpPr>
          <p:nvPr/>
        </p:nvSpPr>
        <p:spPr>
          <a:xfrm>
            <a:off x="250825" y="2420888"/>
            <a:ext cx="8642350" cy="18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n"/>
              <a:defRPr sz="2000" b="1" kern="120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257300" indent="-342900" algn="l" defTabSz="914400" rtl="0" eaLnBrk="1" latinLnBrk="1" hangingPunct="1">
              <a:spcBef>
                <a:spcPct val="20000"/>
              </a:spcBef>
              <a:buClr>
                <a:srgbClr val="FF3399"/>
              </a:buClr>
              <a:buFont typeface="맑은 고딕" panose="020B0503020000020004" pitchFamily="50" charset="-127"/>
              <a:buChar char="－"/>
              <a:defRPr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PHP</a:t>
            </a:r>
            <a:r>
              <a:rPr lang="ko-KR" altLang="en-US" dirty="0"/>
              <a:t>를 선택한 이유</a:t>
            </a:r>
            <a:endParaRPr lang="en-US" altLang="ko-KR" dirty="0"/>
          </a:p>
          <a:p>
            <a:endParaRPr lang="en-US" altLang="ko-KR" sz="1000" dirty="0"/>
          </a:p>
          <a:p>
            <a:pPr lvl="1"/>
            <a:r>
              <a:rPr lang="en-US" altLang="ko-KR" dirty="0"/>
              <a:t>ASP</a:t>
            </a:r>
            <a:r>
              <a:rPr lang="ko-KR" altLang="en-US" dirty="0"/>
              <a:t>는 </a:t>
            </a:r>
            <a:r>
              <a:rPr lang="en-US" altLang="ko-KR" dirty="0"/>
              <a:t>Windows </a:t>
            </a:r>
            <a:r>
              <a:rPr lang="ko-KR" altLang="en-US" dirty="0"/>
              <a:t>운영체제에서만 사용 가능한 제한된 환경</a:t>
            </a:r>
            <a:endParaRPr lang="en-US" altLang="ko-KR" dirty="0"/>
          </a:p>
          <a:p>
            <a:pPr lvl="1"/>
            <a:r>
              <a:rPr lang="en-US" altLang="ko-KR" dirty="0"/>
              <a:t>JSP</a:t>
            </a:r>
            <a:r>
              <a:rPr lang="ko-KR" altLang="en-US" dirty="0"/>
              <a:t>는 객체지향에 대한 충분한 이해와 응용에 대한 선행학습 필요</a:t>
            </a:r>
            <a:endParaRPr lang="en-US" altLang="ko-KR" dirty="0"/>
          </a:p>
          <a:p>
            <a:pPr lvl="1"/>
            <a:r>
              <a:rPr lang="en-US" altLang="ko-KR" dirty="0"/>
              <a:t>PHP</a:t>
            </a:r>
            <a:r>
              <a:rPr lang="ko-KR" altLang="en-US" dirty="0"/>
              <a:t>는 다양한 함수를 제공해 주므로 초보자도 쉽게 배울 수 있음</a:t>
            </a:r>
          </a:p>
        </p:txBody>
      </p:sp>
    </p:spTree>
    <p:extLst>
      <p:ext uri="{BB962C8B-B14F-4D97-AF65-F5344CB8AC3E}">
        <p14:creationId xmlns:p14="http://schemas.microsoft.com/office/powerpoint/2010/main" val="3179897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3332B5C8-EAF4-4ABC-B436-1941B46BC5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1872208"/>
          </a:xfrm>
        </p:spPr>
        <p:txBody>
          <a:bodyPr/>
          <a:lstStyle/>
          <a:p>
            <a:r>
              <a:rPr lang="en-US" altLang="ko-KR" dirty="0"/>
              <a:t>XAMPP </a:t>
            </a:r>
            <a:r>
              <a:rPr lang="ko-KR" altLang="en-US" dirty="0"/>
              <a:t>패키지에서 </a:t>
            </a:r>
            <a:r>
              <a:rPr lang="en-US" altLang="ko-KR" dirty="0"/>
              <a:t>MySQL </a:t>
            </a:r>
            <a:r>
              <a:rPr lang="ko-KR" altLang="en-US" dirty="0"/>
              <a:t>환경변수 설정</a:t>
            </a:r>
            <a:endParaRPr lang="en-US" altLang="ko-KR" dirty="0"/>
          </a:p>
          <a:p>
            <a:pPr lvl="1"/>
            <a:r>
              <a:rPr lang="ko-KR" altLang="en-US" dirty="0"/>
              <a:t>환경설정 파일 경로 </a:t>
            </a:r>
            <a:r>
              <a:rPr lang="en-US" altLang="ko-KR" dirty="0">
                <a:sym typeface="Wingdings" panose="05000000000000000000" pitchFamily="2" charset="2"/>
              </a:rPr>
              <a:t> d:\xampp\mysql\bin\my.ini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노트패드 창에서 </a:t>
            </a:r>
            <a:r>
              <a:rPr lang="en-US" altLang="ko-KR" dirty="0" err="1">
                <a:sym typeface="Wingdings" panose="05000000000000000000" pitchFamily="2" charset="2"/>
              </a:rPr>
              <a:t>mysqld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단어 검색 후 해당 코드 라인으로 이동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여기서는 환경변수에 대해 수정하지 않고 기존 설정된 상태를 그대로 두고 환경 설정 상태만 확인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5C2A5A8-9843-45FC-B782-68E0D9C7E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404559"/>
            <a:ext cx="6984776" cy="428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06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198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B74C6E44-DA81-43C8-B97C-FEB9EFF05A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548680"/>
            <a:ext cx="8642350" cy="2160240"/>
          </a:xfrm>
        </p:spPr>
        <p:txBody>
          <a:bodyPr>
            <a:normAutofit/>
          </a:bodyPr>
          <a:lstStyle/>
          <a:p>
            <a:r>
              <a:rPr lang="ko-KR" altLang="en-US" dirty="0"/>
              <a:t>웹 언어 구동 방식</a:t>
            </a:r>
            <a:endParaRPr lang="en-US" altLang="ko-KR" dirty="0"/>
          </a:p>
          <a:p>
            <a:endParaRPr lang="en-US" altLang="ko-KR" sz="1100" dirty="0"/>
          </a:p>
          <a:p>
            <a:pPr lvl="1"/>
            <a:r>
              <a:rPr lang="en-US" altLang="ko-KR" dirty="0"/>
              <a:t>HTML</a:t>
            </a:r>
            <a:r>
              <a:rPr lang="ko-KR" altLang="en-US" dirty="0"/>
              <a:t>은 클라이언트 측에서 실행되고 결과화면을 나타내지만 </a:t>
            </a:r>
            <a:r>
              <a:rPr lang="en-US" altLang="ko-KR" dirty="0"/>
              <a:t>PHP</a:t>
            </a:r>
            <a:r>
              <a:rPr lang="ko-KR" altLang="en-US" dirty="0"/>
              <a:t>는 웹 서버가 반드시 구축되어 있어야만 결과화면을 볼 수 있음</a:t>
            </a:r>
            <a:endParaRPr lang="en-US" altLang="ko-KR" dirty="0"/>
          </a:p>
          <a:p>
            <a:pPr lvl="1"/>
            <a:r>
              <a:rPr lang="ko-KR" altLang="en-US" dirty="0"/>
              <a:t>그 이유는 서버 측에서 명령을 해석하고 클라이언트 측에서 수행된 결과를 보내주는 과정으로 전개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00DE427-E38B-40A0-9A64-B9580C17A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852936"/>
            <a:ext cx="7848872" cy="309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66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2B2ADF-9817-40B1-B065-922FD54DA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PHP </a:t>
            </a:r>
            <a:r>
              <a:rPr lang="ko-KR" altLang="en-US" dirty="0"/>
              <a:t>프로그래밍 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B9A48A7-D93B-4773-A2AC-FF2A930323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APM </a:t>
            </a:r>
            <a:r>
              <a:rPr lang="ko-KR" altLang="en-US" dirty="0"/>
              <a:t>패키지의 구성요소</a:t>
            </a:r>
            <a:endParaRPr lang="en-US" altLang="ko-KR" dirty="0"/>
          </a:p>
          <a:p>
            <a:pPr lvl="1"/>
            <a:r>
              <a:rPr lang="ko-KR" altLang="en-US" dirty="0"/>
              <a:t>웹 서버 </a:t>
            </a:r>
            <a:r>
              <a:rPr lang="en-US" altLang="ko-KR" dirty="0"/>
              <a:t>: Apache</a:t>
            </a:r>
          </a:p>
          <a:p>
            <a:pPr lvl="1"/>
            <a:r>
              <a:rPr lang="ko-KR" altLang="en-US" dirty="0"/>
              <a:t>데이터 베이스 </a:t>
            </a:r>
            <a:r>
              <a:rPr lang="en-US" altLang="ko-KR" dirty="0"/>
              <a:t>: MariaDB</a:t>
            </a:r>
          </a:p>
          <a:p>
            <a:pPr lvl="1"/>
            <a:r>
              <a:rPr lang="ko-KR" altLang="en-US" dirty="0"/>
              <a:t>웹 언어 </a:t>
            </a:r>
            <a:r>
              <a:rPr lang="en-US" altLang="ko-KR" dirty="0"/>
              <a:t>: PHP 7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XAMPP </a:t>
            </a:r>
            <a:r>
              <a:rPr lang="ko-KR" altLang="en-US" dirty="0"/>
              <a:t>오픈 소스 패키지 다운로드</a:t>
            </a:r>
            <a:endParaRPr lang="en-US" altLang="ko-KR" dirty="0"/>
          </a:p>
          <a:p>
            <a:pPr lvl="1"/>
            <a:r>
              <a:rPr lang="en-US" altLang="ko-KR" dirty="0"/>
              <a:t>XAMPP</a:t>
            </a:r>
            <a:r>
              <a:rPr lang="ko-KR" altLang="en-US" dirty="0"/>
              <a:t>는 </a:t>
            </a:r>
            <a:r>
              <a:rPr lang="en-US" altLang="ko-KR" dirty="0"/>
              <a:t>Apache, PHP</a:t>
            </a:r>
            <a:r>
              <a:rPr lang="ko-KR" altLang="en-US" dirty="0"/>
              <a:t> </a:t>
            </a:r>
            <a:r>
              <a:rPr lang="en-US" altLang="ko-KR" dirty="0"/>
              <a:t>7,</a:t>
            </a:r>
            <a:r>
              <a:rPr lang="ko-KR" altLang="en-US" dirty="0"/>
              <a:t> </a:t>
            </a:r>
            <a:r>
              <a:rPr lang="en-US" altLang="ko-KR" dirty="0"/>
              <a:t>MariaDB </a:t>
            </a:r>
            <a:r>
              <a:rPr lang="ko-KR" altLang="en-US" dirty="0"/>
              <a:t>패키지 형태로 무료 제공</a:t>
            </a:r>
            <a:endParaRPr lang="en-US" altLang="ko-KR" dirty="0"/>
          </a:p>
          <a:p>
            <a:pPr lvl="1"/>
            <a:r>
              <a:rPr lang="en-US" altLang="ko-KR" dirty="0"/>
              <a:t>Windows, </a:t>
            </a:r>
            <a:r>
              <a:rPr lang="ko-KR" altLang="en-US" dirty="0"/>
              <a:t>리눅스</a:t>
            </a:r>
            <a:r>
              <a:rPr lang="en-US" altLang="ko-KR" dirty="0"/>
              <a:t>, </a:t>
            </a:r>
            <a:r>
              <a:rPr lang="ko-KR" altLang="en-US" dirty="0"/>
              <a:t>유닉스</a:t>
            </a:r>
            <a:r>
              <a:rPr lang="en-US" altLang="ko-KR" dirty="0"/>
              <a:t>, </a:t>
            </a:r>
            <a:r>
              <a:rPr lang="ko-KR" altLang="en-US" dirty="0"/>
              <a:t>맥 </a:t>
            </a:r>
            <a:r>
              <a:rPr lang="en-US" altLang="ko-KR" dirty="0"/>
              <a:t>OS</a:t>
            </a:r>
            <a:r>
              <a:rPr lang="ko-KR" altLang="en-US" dirty="0"/>
              <a:t>에서 사용 가능</a:t>
            </a:r>
            <a:endParaRPr lang="en-US" altLang="ko-KR" dirty="0"/>
          </a:p>
          <a:p>
            <a:pPr lvl="1"/>
            <a:r>
              <a:rPr lang="en-US" altLang="ko-KR" dirty="0"/>
              <a:t>XAMPP </a:t>
            </a:r>
            <a:r>
              <a:rPr lang="ko-KR" altLang="en-US" dirty="0"/>
              <a:t>패키지는 설치와 사용방법이 매우 간단하고 쉬움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https://www.apachefriends.org/index.html</a:t>
            </a:r>
            <a:r>
              <a:rPr lang="en-US" altLang="ko-KR" dirty="0"/>
              <a:t> </a:t>
            </a:r>
            <a:r>
              <a:rPr lang="ko-KR" altLang="en-US" dirty="0"/>
              <a:t>사이트에서 </a:t>
            </a:r>
            <a:r>
              <a:rPr lang="en-US" altLang="ko-KR" dirty="0"/>
              <a:t>Windows</a:t>
            </a:r>
            <a:r>
              <a:rPr lang="ko-KR" altLang="en-US" dirty="0"/>
              <a:t>운영체제용 패키지 다운로드</a:t>
            </a:r>
          </a:p>
        </p:txBody>
      </p:sp>
      <p:sp>
        <p:nvSpPr>
          <p:cNvPr id="4" name="제목 9">
            <a:extLst>
              <a:ext uri="{FF2B5EF4-FFF2-40B4-BE49-F238E27FC236}">
                <a16:creationId xmlns:a16="http://schemas.microsoft.com/office/drawing/2014/main" xmlns="" id="{B3AD9F3F-36FF-4F1E-9896-257B1CD407D4}"/>
              </a:ext>
            </a:extLst>
          </p:cNvPr>
          <p:cNvSpPr txBox="1">
            <a:spLocks/>
          </p:cNvSpPr>
          <p:nvPr/>
        </p:nvSpPr>
        <p:spPr>
          <a:xfrm>
            <a:off x="235191" y="431344"/>
            <a:ext cx="72008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300" b="1" dirty="0">
                <a:solidFill>
                  <a:schemeClr val="bg1"/>
                </a:solidFill>
              </a:rPr>
              <a:t>02</a:t>
            </a:r>
            <a:endParaRPr lang="ko-KR" altLang="en-US" sz="3300" dirty="0"/>
          </a:p>
        </p:txBody>
      </p:sp>
    </p:spTree>
    <p:extLst>
      <p:ext uri="{BB962C8B-B14F-4D97-AF65-F5344CB8AC3E}">
        <p14:creationId xmlns:p14="http://schemas.microsoft.com/office/powerpoint/2010/main" val="398139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BEAFEAF-CE26-4D7C-B20E-5F05AADF0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572808"/>
            <a:ext cx="8784976" cy="548809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91880" y="1124744"/>
            <a:ext cx="4536504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32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B8F67C23-8AD2-4EBF-91BA-CB9F162A8153}"/>
              </a:ext>
            </a:extLst>
          </p:cNvPr>
          <p:cNvGrpSpPr/>
          <p:nvPr/>
        </p:nvGrpSpPr>
        <p:grpSpPr>
          <a:xfrm>
            <a:off x="323528" y="548680"/>
            <a:ext cx="7350022" cy="4280671"/>
            <a:chOff x="323528" y="548680"/>
            <a:chExt cx="7350022" cy="428067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50BE8580-50DB-42E6-926A-0A211CB00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548680"/>
              <a:ext cx="7350022" cy="38200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57CB6B9A-0FCD-420A-9B4B-CB003B691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1052735"/>
              <a:ext cx="5904656" cy="3776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052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B74C6E44-DA81-43C8-B97C-FEB9EFF05A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5" y="332656"/>
            <a:ext cx="8642350" cy="432048"/>
          </a:xfrm>
        </p:spPr>
        <p:txBody>
          <a:bodyPr>
            <a:normAutofit/>
          </a:bodyPr>
          <a:lstStyle/>
          <a:p>
            <a:r>
              <a:rPr lang="en-US" altLang="ko-KR" dirty="0"/>
              <a:t>XAMPP </a:t>
            </a:r>
            <a:r>
              <a:rPr lang="ko-KR" altLang="en-US" dirty="0"/>
              <a:t>패키지 설치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4E0AE23-B7B2-443B-9843-77AF910B3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08720"/>
            <a:ext cx="8784976" cy="55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1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2509</TotalTime>
  <Words>457</Words>
  <Application>Microsoft Office PowerPoint</Application>
  <PresentationFormat>화면 슬라이드 쇼(4:3)</PresentationFormat>
  <Paragraphs>83</Paragraphs>
  <Slides>41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41</vt:i4>
      </vt:variant>
    </vt:vector>
  </HeadingPairs>
  <TitlesOfParts>
    <vt:vector size="44" baseType="lpstr">
      <vt:lpstr>Office 테마</vt:lpstr>
      <vt:lpstr>2_Office 테마</vt:lpstr>
      <vt:lpstr>1_Office 테마</vt:lpstr>
      <vt:lpstr>PowerPoint 프레젠테이션</vt:lpstr>
      <vt:lpstr>PowerPoint 프레젠테이션</vt:lpstr>
      <vt:lpstr>웹 언어 종류와 구동 방식</vt:lpstr>
      <vt:lpstr>PowerPoint 프레젠테이션</vt:lpstr>
      <vt:lpstr>PowerPoint 프레젠테이션</vt:lpstr>
      <vt:lpstr>PHP 프로그래밍 환경 구축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웹 서버 구동과 DB 접속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sonwj</cp:lastModifiedBy>
  <cp:revision>185</cp:revision>
  <cp:lastPrinted>2019-12-23T00:36:41Z</cp:lastPrinted>
  <dcterms:created xsi:type="dcterms:W3CDTF">2019-02-13T15:37:28Z</dcterms:created>
  <dcterms:modified xsi:type="dcterms:W3CDTF">2021-03-01T23:38:47Z</dcterms:modified>
</cp:coreProperties>
</file>